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9" r:id="rId5"/>
    <p:sldId id="292" r:id="rId6"/>
    <p:sldId id="293" r:id="rId7"/>
    <p:sldId id="297" r:id="rId8"/>
    <p:sldId id="298" r:id="rId9"/>
    <p:sldId id="299" r:id="rId10"/>
    <p:sldId id="288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70E8F8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55DAA5-C1C5-4B66-B1BF-E21287E16027}" type="datetime1">
              <a:rPr lang="it-IT" smtClean="0"/>
              <a:t>14/04/2021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6B52-2DED-42C8-B9A2-B12148AFAF23}" type="datetime1">
              <a:rPr lang="it-IT" smtClean="0"/>
              <a:pPr/>
              <a:t>14/04/2021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37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869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933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229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6259C2-A491-4522-BFFB-A40B63AEEF22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i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453804-96F7-4E73-997D-A9662316E417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29" name="Segnaposto immagine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31" name="Segnaposto immagine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32" name="Segnaposto immagine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33" name="Segnaposto immagine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34" name="Segnaposto immagine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26380-105C-43CE-8837-3DD12907CD3B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2BAEB-8454-4725-BA88-2B30F9627DB9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8CFDF-F95E-4995-A5E5-048AB9731541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0790BC-C0BF-4FDB-A4B5-DD29FB0C2632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0955A7-A413-4EB5-84F6-BEFAE8BC708A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1E9B2E-A444-49A7-A94C-64F8B2DD6934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25B484-9F87-422A-B8FD-B295ACB29392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F15F99-EE70-4572-A6F7-2ED4B9E4803A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A009F83-7AE1-4DA3-9399-36A90106A52B}" type="datetime1">
              <a:rPr lang="it-IT" noProof="0" smtClean="0"/>
              <a:t>14/04/2021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3.tiff"/><Relationship Id="rId5" Type="http://schemas.openxmlformats.org/officeDocument/2006/relationships/image" Target="../media/image16.svg"/><Relationship Id="rId10" Type="http://schemas.openxmlformats.org/officeDocument/2006/relationships/image" Target="../media/image1.JP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095"/>
            <a:ext cx="12189460" cy="3665810"/>
          </a:xfrm>
          <a:prstGeom prst="rect">
            <a:avLst/>
          </a:prstGeom>
        </p:spPr>
      </p:pic>
      <p:sp>
        <p:nvSpPr>
          <p:cNvPr id="4" name="oggetto 3" descr="Persone con documenti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2" y="1596094"/>
            <a:ext cx="12189460" cy="36658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54480" y="1596094"/>
            <a:ext cx="9144000" cy="1473678"/>
          </a:xfrm>
        </p:spPr>
        <p:txBody>
          <a:bodyPr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900" dirty="0" smtClean="0"/>
              <a:t>NEXT </a:t>
            </a:r>
            <a:r>
              <a:rPr lang="en-US" sz="4900" dirty="0" smtClean="0">
                <a:solidFill>
                  <a:schemeClr val="accent6"/>
                </a:solidFill>
              </a:rPr>
              <a:t>GENERATION</a:t>
            </a:r>
            <a:r>
              <a:rPr lang="en-US" sz="4900" dirty="0" smtClean="0"/>
              <a:t> EU</a:t>
            </a:r>
            <a:r>
              <a:rPr lang="en-US" dirty="0"/>
              <a:t/>
            </a:r>
            <a:br>
              <a:rPr lang="en-US" dirty="0"/>
            </a:br>
            <a:r>
              <a:rPr lang="en-US" sz="2900" dirty="0">
                <a:solidFill>
                  <a:schemeClr val="accent6"/>
                </a:solidFill>
              </a:rPr>
              <a:t>N</a:t>
            </a:r>
            <a:r>
              <a:rPr lang="en-US" sz="2900" dirty="0"/>
              <a:t>ational </a:t>
            </a:r>
            <a:r>
              <a:rPr lang="en-US" sz="2900" dirty="0" smtClean="0">
                <a:solidFill>
                  <a:schemeClr val="accent6"/>
                </a:solidFill>
              </a:rPr>
              <a:t>R</a:t>
            </a:r>
            <a:r>
              <a:rPr lang="en-US" sz="2900" dirty="0" smtClean="0"/>
              <a:t>ecovery </a:t>
            </a:r>
            <a:r>
              <a:rPr lang="en-US" sz="2900" dirty="0"/>
              <a:t>and </a:t>
            </a:r>
            <a:r>
              <a:rPr lang="en-US" sz="2900" dirty="0">
                <a:solidFill>
                  <a:schemeClr val="accent6"/>
                </a:solidFill>
              </a:rPr>
              <a:t>R</a:t>
            </a:r>
            <a:r>
              <a:rPr lang="en-US" sz="2900" dirty="0" smtClean="0"/>
              <a:t>esilience </a:t>
            </a:r>
            <a:r>
              <a:rPr lang="en-US" sz="2900" dirty="0" smtClean="0">
                <a:solidFill>
                  <a:schemeClr val="accent6"/>
                </a:solidFill>
              </a:rPr>
              <a:t>P</a:t>
            </a:r>
            <a:r>
              <a:rPr lang="en-US" sz="2900" dirty="0" smtClean="0"/>
              <a:t>lan</a:t>
            </a:r>
            <a:endParaRPr lang="it-IT" sz="29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2768138" y="4364968"/>
            <a:ext cx="6716684" cy="882001"/>
          </a:xfrm>
          <a:noFill/>
        </p:spPr>
        <p:txBody>
          <a:bodyPr rtlCol="0" anchor="ctr" anchorCtr="0">
            <a:normAutofit/>
          </a:bodyPr>
          <a:lstStyle/>
          <a:p>
            <a:pPr rtl="0"/>
            <a:r>
              <a:rPr lang="it-IT" sz="2500" b="1" i="0" spc="65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 progetti proposti dal </a:t>
            </a:r>
            <a:r>
              <a:rPr lang="it-IT" sz="2500" b="1" i="0" spc="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Comune di Napoli  </a:t>
            </a:r>
            <a:endParaRPr lang="it-IT" sz="2500" b="1" i="0" spc="6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" y="524531"/>
            <a:ext cx="899003" cy="8488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77" y="6073487"/>
            <a:ext cx="523702" cy="2844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34840" y="6403212"/>
            <a:ext cx="338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 smtClean="0">
                <a:solidFill>
                  <a:srgbClr val="0070C0"/>
                </a:solidFill>
                <a:latin typeface="+mj-lt"/>
              </a:rPr>
              <a:t>A cura della U.O.A. Attuazione delle Politiche di </a:t>
            </a:r>
            <a:r>
              <a:rPr lang="it-IT" sz="700" dirty="0" smtClean="0">
                <a:solidFill>
                  <a:srgbClr val="0070C0"/>
                </a:solidFill>
                <a:latin typeface="+mj-lt"/>
              </a:rPr>
              <a:t>Coesione</a:t>
            </a:r>
          </a:p>
          <a:p>
            <a:pPr algn="ctr"/>
            <a:r>
              <a:rPr lang="it-IT" sz="700" dirty="0" smtClean="0">
                <a:solidFill>
                  <a:srgbClr val="0070C0"/>
                </a:solidFill>
                <a:latin typeface="+mj-lt"/>
              </a:rPr>
              <a:t>www.coesionenapoli.it</a:t>
            </a:r>
            <a:endParaRPr lang="it-IT" sz="7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00" y="732257"/>
            <a:ext cx="829984" cy="6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Rettangolo blu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ggetto 3" descr="Rettangolo blu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9" name="Ovale 8" descr="Ovale beige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 rtlCol="0"/>
          <a:lstStyle/>
          <a:p>
            <a:pPr rtl="0"/>
            <a:r>
              <a:rPr lang="it-IT" dirty="0" smtClean="0">
                <a:solidFill>
                  <a:schemeClr val="bg1"/>
                </a:solidFill>
              </a:rPr>
              <a:t>Le 4 Missioni …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sz="1000" smtClean="0"/>
              <a:t>2</a:t>
            </a:fld>
            <a:endParaRPr lang="it-IT" sz="1000" dirty="0"/>
          </a:p>
        </p:txBody>
      </p:sp>
      <p:graphicFrame>
        <p:nvGraphicFramePr>
          <p:cNvPr id="13" name="Segnaposto contenuto 12" descr="Tabella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1218912"/>
              </p:ext>
            </p:extLst>
          </p:nvPr>
        </p:nvGraphicFramePr>
        <p:xfrm>
          <a:off x="1426547" y="2599851"/>
          <a:ext cx="9338906" cy="155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726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334726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334728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334726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it" sz="3000" b="1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753 M€</a:t>
                      </a:r>
                      <a:endParaRPr lang="it" sz="30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" sz="3000" b="1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630 M€</a:t>
                      </a:r>
                      <a:endParaRPr lang="it" sz="30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" sz="3000" b="1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114 M€</a:t>
                      </a:r>
                      <a:endParaRPr lang="it" sz="30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" sz="3000" b="1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33</a:t>
                      </a:r>
                      <a:r>
                        <a:rPr lang="it" sz="3000" b="1" baseline="0" dirty="0" smtClean="0">
                          <a:solidFill>
                            <a:schemeClr val="accent6"/>
                          </a:solidFill>
                          <a:latin typeface="+mj-lt"/>
                        </a:rPr>
                        <a:t> M€</a:t>
                      </a:r>
                      <a:endParaRPr lang="it" sz="30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Infrastrutture per la mobilità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800" b="0" i="1" u="none" strike="noStrike" kern="1200" cap="none" spc="-25" normalizeH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Equità,</a:t>
                      </a:r>
                      <a:r>
                        <a:rPr lang="it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 inclusione sociale e territoriale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800" i="1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Rivoluzione verde e transizione ecologica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" sz="1800" i="1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Digitalizzazione e innovazione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ggetto 5" descr="Rettangolo beig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3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cxnSp>
        <p:nvCxnSpPr>
          <p:cNvPr id="12" name="Connettore diritto 11" descr="Linea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4583907" y="4487445"/>
            <a:ext cx="3766463" cy="647700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r>
              <a:rPr lang="it-IT" sz="3000" dirty="0" smtClean="0">
                <a:solidFill>
                  <a:schemeClr val="bg1"/>
                </a:solidFill>
                <a:latin typeface="+mj-lt"/>
              </a:rPr>
              <a:t>1.530 Milioni di Euro</a:t>
            </a:r>
            <a:endParaRPr lang="it-IT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612305" y="6489572"/>
            <a:ext cx="2306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>
                <a:solidFill>
                  <a:schemeClr val="bg1"/>
                </a:solidFill>
                <a:latin typeface="+mj-lt"/>
              </a:rPr>
              <a:t>A cura della U.O.A. Attuazione delle Politiche di </a:t>
            </a:r>
            <a:r>
              <a:rPr lang="it-IT" sz="700" dirty="0" smtClean="0">
                <a:solidFill>
                  <a:schemeClr val="bg1"/>
                </a:solidFill>
                <a:latin typeface="+mj-lt"/>
              </a:rPr>
              <a:t>Coesione</a:t>
            </a:r>
          </a:p>
          <a:p>
            <a:pPr algn="r"/>
            <a:r>
              <a:rPr lang="it-IT" sz="700" dirty="0">
                <a:solidFill>
                  <a:schemeClr val="bg1"/>
                </a:solidFill>
                <a:latin typeface="+mj-lt"/>
              </a:rPr>
              <a:t>www.coesionenapoli.it</a:t>
            </a:r>
          </a:p>
          <a:p>
            <a:endParaRPr lang="it-I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immagine 20" descr="Due persone che si stringono la mano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ggetto 3" descr="Rettangolo blu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-9333"/>
            <a:ext cx="12189600" cy="6867333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3" name="Ovale 22" descr="Ovale beige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479503" y="1197746"/>
            <a:ext cx="3172398" cy="1528372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41 Strade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68 M€</a:t>
            </a:r>
            <a:endParaRPr lang="it-IT" sz="7000" spc="-15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843363" y="1209883"/>
            <a:ext cx="3148965" cy="1516236"/>
          </a:xfrm>
        </p:spPr>
        <p:txBody>
          <a:bodyPr rtlCol="0"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>
                <a:solidFill>
                  <a:schemeClr val="accent6"/>
                </a:solidFill>
              </a:rPr>
              <a:t>Metropolitana Linea </a:t>
            </a:r>
            <a:r>
              <a:rPr lang="it-IT" sz="1800" b="1" dirty="0" smtClean="0">
                <a:solidFill>
                  <a:schemeClr val="accent6"/>
                </a:solidFill>
              </a:rPr>
              <a:t>1</a:t>
            </a:r>
            <a:endParaRPr lang="it-IT" sz="1800" b="1" dirty="0">
              <a:solidFill>
                <a:schemeClr val="accent6"/>
              </a:solidFill>
            </a:endParaRP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220 M</a:t>
            </a:r>
            <a:r>
              <a:rPr lang="it-IT" sz="7000" spc="-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€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it-IT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endParaRPr lang="it-IT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sz="1000" smtClean="0"/>
              <a:t>3</a:t>
            </a:fld>
            <a:endParaRPr lang="it-IT" sz="10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209883"/>
            <a:ext cx="3148965" cy="1516062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Metropolitana Linea 6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420 M€</a:t>
            </a:r>
          </a:p>
          <a:p>
            <a:pPr marR="5080" rtl="0">
              <a:lnSpc>
                <a:spcPct val="120000"/>
              </a:lnSpc>
              <a:spcBef>
                <a:spcPts val="600"/>
              </a:spcBef>
            </a:pPr>
            <a:endParaRPr lang="it-IT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6" name="Segnaposto immagine 35" descr="Icona segno di spunta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186632"/>
            <a:ext cx="576000" cy="576000"/>
          </a:xfrm>
        </p:spPr>
      </p:pic>
      <p:pic>
        <p:nvPicPr>
          <p:cNvPr id="38" name="Segnaposto immagine 37" descr="Icona segno di spunta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78157" y="1186632"/>
            <a:ext cx="576000" cy="576000"/>
          </a:xfrm>
        </p:spPr>
      </p:pic>
      <p:pic>
        <p:nvPicPr>
          <p:cNvPr id="40" name="Segnaposto immagine 39" descr="Icona segno di spunta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15029" y="1186632"/>
            <a:ext cx="576000" cy="576000"/>
          </a:xfrm>
        </p:spPr>
      </p:pic>
      <p:sp>
        <p:nvSpPr>
          <p:cNvPr id="24" name="oggetto 5" descr="Rettangolo beig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797946"/>
            <a:ext cx="360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5" name="Titolo 2">
            <a:extLst>
              <a:ext uri="{FF2B5EF4-FFF2-40B4-BE49-F238E27FC236}">
                <a16:creationId xmlns:a16="http://schemas.microsoft.com/office/drawing/2014/main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19897"/>
            <a:ext cx="10419508" cy="847838"/>
          </a:xfrm>
        </p:spPr>
        <p:txBody>
          <a:bodyPr rtlCol="0">
            <a:normAutofit/>
          </a:bodyPr>
          <a:lstStyle/>
          <a:p>
            <a:r>
              <a:rPr lang="it-IT" sz="3000" dirty="0" smtClean="0"/>
              <a:t>MISSIONE 1: </a:t>
            </a:r>
            <a:r>
              <a:rPr lang="it" sz="2800" b="0" spc="-25" dirty="0">
                <a:solidFill>
                  <a:schemeClr val="accent6"/>
                </a:solidFill>
                <a:latin typeface="Arial "/>
                <a:cs typeface="Arial"/>
              </a:rPr>
              <a:t>Infrastrutture per la mobilità [</a:t>
            </a:r>
            <a:r>
              <a:rPr lang="it" sz="1800" b="0" spc="-25" dirty="0">
                <a:latin typeface="Arial "/>
                <a:cs typeface="Arial"/>
              </a:rPr>
              <a:t>753 M€</a:t>
            </a:r>
            <a:r>
              <a:rPr lang="it" sz="2800" b="0" spc="-25" dirty="0">
                <a:solidFill>
                  <a:schemeClr val="accent6"/>
                </a:solidFill>
                <a:latin typeface="Arial "/>
                <a:cs typeface="Arial"/>
              </a:rPr>
              <a:t>]</a:t>
            </a:r>
            <a:endParaRPr lang="it-IT" dirty="0">
              <a:solidFill>
                <a:schemeClr val="accent6"/>
              </a:solidFill>
            </a:endParaRPr>
          </a:p>
        </p:txBody>
      </p:sp>
      <p:graphicFrame>
        <p:nvGraphicFramePr>
          <p:cNvPr id="26" name="Segnaposto contenuto 5" descr="Tabella">
            <a:extLst>
              <a:ext uri="{FF2B5EF4-FFF2-40B4-BE49-F238E27FC236}">
                <a16:creationId xmlns:a16="http://schemas.microsoft.com/office/drawing/2014/main" id="{4B0BCC78-A7E9-4210-BED1-FB0F136FA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242456"/>
              </p:ext>
            </p:extLst>
          </p:nvPr>
        </p:nvGraphicFramePr>
        <p:xfrm>
          <a:off x="1047529" y="4840530"/>
          <a:ext cx="8686336" cy="166938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314736">
                  <a:extLst>
                    <a:ext uri="{9D8B030D-6E8A-4147-A177-3AD203B41FA5}">
                      <a16:colId xmlns:a16="http://schemas.microsoft.com/office/drawing/2014/main" val="4134961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85564037"/>
                    </a:ext>
                  </a:extLst>
                </a:gridCol>
              </a:tblGrid>
              <a:tr h="275464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Prolungamento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Linea 6 tratta </a:t>
                      </a:r>
                      <a:r>
                        <a:rPr lang="it-IT" sz="1400" b="0" baseline="0" noProof="0" dirty="0" err="1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Campegna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- Nisida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420,0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M€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84356"/>
                  </a:ext>
                </a:extLst>
              </a:tr>
              <a:tr h="28924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Linea 1 – Acquisto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elettrotreni 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/>
                        </a:rPr>
                        <a:t>  75,5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52476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Linea 1 –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Ampliamento deposito dei treni di Piscinola e adeguamento impianti di segnalamento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/>
                        </a:rPr>
                        <a:t>       72,5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65872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Linea 1 – Collegamento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stazione </a:t>
                      </a:r>
                      <a:r>
                        <a:rPr lang="it-IT" sz="1400" b="0" baseline="0" noProof="0" dirty="0" err="1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Montedonzelli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via Domenico Fontana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/>
                        </a:rPr>
                        <a:t>       72,0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5265811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43 Interventi di riqualificazione stradale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/>
                        </a:rPr>
                        <a:t>       68,0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156338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Realizzazione di un sottovia di collegamento tra via </a:t>
                      </a:r>
                      <a:r>
                        <a:rPr lang="it-IT" sz="1400" b="0" noProof="0" dirty="0" err="1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Brin</a:t>
                      </a: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e via </a:t>
                      </a:r>
                      <a:r>
                        <a:rPr lang="it-IT" sz="1400" b="0" noProof="0" dirty="0" err="1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Aulisio</a:t>
                      </a: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e riqualificazione di via </a:t>
                      </a:r>
                      <a:r>
                        <a:rPr lang="it-IT" sz="1400" b="0" noProof="0" dirty="0" err="1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Brin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/>
                        </a:rPr>
                        <a:t>       45,0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3520282"/>
                  </a:ext>
                </a:extLst>
              </a:tr>
            </a:tbl>
          </a:graphicData>
        </a:graphic>
      </p:graphicFrame>
      <p:pic>
        <p:nvPicPr>
          <p:cNvPr id="27" name="Immagin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09" y="4837237"/>
            <a:ext cx="829984" cy="64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08" y="5707755"/>
            <a:ext cx="829984" cy="793897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9653344" y="6492801"/>
            <a:ext cx="2306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 smtClean="0">
                <a:solidFill>
                  <a:schemeClr val="bg1"/>
                </a:solidFill>
                <a:latin typeface="+mj-lt"/>
              </a:rPr>
              <a:t>A cura della U.O.A. Attuazione delle Politiche di </a:t>
            </a:r>
            <a:r>
              <a:rPr lang="it-IT" sz="700" dirty="0" smtClean="0">
                <a:solidFill>
                  <a:schemeClr val="bg1"/>
                </a:solidFill>
                <a:latin typeface="+mj-lt"/>
              </a:rPr>
              <a:t>Coesione</a:t>
            </a:r>
          </a:p>
          <a:p>
            <a:pPr algn="r"/>
            <a:r>
              <a:rPr lang="it-IT" sz="700" dirty="0">
                <a:solidFill>
                  <a:schemeClr val="bg1"/>
                </a:solidFill>
                <a:latin typeface="+mj-lt"/>
              </a:rPr>
              <a:t>www.coesionenapoli.it</a:t>
            </a:r>
          </a:p>
          <a:p>
            <a:endParaRPr lang="it-IT" sz="7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Segnaposto immagine 35" descr="Icona segno di spunta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839419"/>
            <a:ext cx="576000" cy="576000"/>
          </a:xfrm>
        </p:spPr>
      </p:pic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46099" y="2901598"/>
            <a:ext cx="3812497" cy="1516062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Sottopasso via </a:t>
            </a:r>
            <a:r>
              <a:rPr lang="it-IT" sz="1800" b="1" dirty="0" err="1" smtClean="0">
                <a:solidFill>
                  <a:schemeClr val="accent6"/>
                </a:solidFill>
              </a:rPr>
              <a:t>Brin</a:t>
            </a:r>
            <a:r>
              <a:rPr lang="it-IT" sz="1800" b="1" dirty="0" smtClean="0">
                <a:solidFill>
                  <a:schemeClr val="accent6"/>
                </a:solidFill>
              </a:rPr>
              <a:t> – via Ausilio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45 M€</a:t>
            </a:r>
          </a:p>
          <a:p>
            <a:pPr marR="5080" rtl="0">
              <a:lnSpc>
                <a:spcPct val="120000"/>
              </a:lnSpc>
              <a:spcBef>
                <a:spcPts val="600"/>
              </a:spcBef>
            </a:pPr>
            <a:endParaRPr lang="it-IT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1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immagine 20" descr="Due persone che si stringono la mano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ggetto 3" descr="Rettangolo blu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-9333"/>
            <a:ext cx="12189600" cy="6867333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3" name="Ovale 22" descr="Ovale beige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4921578" y="3124978"/>
            <a:ext cx="3172398" cy="1528372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Centro Storico UNESCO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6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100 M€</a:t>
            </a:r>
            <a:endParaRPr lang="it-IT" sz="6000" spc="-15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1332778" y="3132684"/>
            <a:ext cx="3148965" cy="1516236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Real Albergo dei Poveri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it-IT" sz="6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150 M</a:t>
            </a:r>
            <a:r>
              <a:rPr lang="it-IT" sz="6000" spc="-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€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it-IT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endParaRPr lang="it-IT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sz="1000" smtClean="0"/>
              <a:t>4</a:t>
            </a:fld>
            <a:endParaRPr lang="it-IT" sz="10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404242"/>
            <a:ext cx="3148965" cy="1516062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Piano E.R.P.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6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227 M€</a:t>
            </a:r>
          </a:p>
          <a:p>
            <a:pPr marR="5080" rtl="0">
              <a:lnSpc>
                <a:spcPct val="120000"/>
              </a:lnSpc>
              <a:spcBef>
                <a:spcPts val="600"/>
              </a:spcBef>
            </a:pPr>
            <a:endParaRPr lang="it-IT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DBCC020E-50A1-4B26-95EE-F180516D8BD8}"/>
              </a:ext>
            </a:extLst>
          </p:cNvPr>
          <p:cNvSpPr>
            <a:spLocks noGrp="1"/>
          </p:cNvSpPr>
          <p:nvPr>
            <p:ph sz="half" idx="16"/>
          </p:nvPr>
        </p:nvSpPr>
        <p:spPr bwMode="white">
          <a:xfrm>
            <a:off x="8698246" y="3098725"/>
            <a:ext cx="3148965" cy="1429311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Anziani e Minori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6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25 M€</a:t>
            </a:r>
            <a:endParaRPr lang="it-IT" sz="6000" spc="-15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8680792" y="1404242"/>
            <a:ext cx="3278847" cy="1441001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spc="-30" dirty="0" err="1" smtClean="0">
                <a:solidFill>
                  <a:schemeClr val="accent6"/>
                </a:solidFill>
              </a:rPr>
              <a:t>Restart</a:t>
            </a:r>
            <a:r>
              <a:rPr lang="it-IT" sz="1800" b="1" spc="-30" dirty="0" smtClean="0">
                <a:solidFill>
                  <a:schemeClr val="accent6"/>
                </a:solidFill>
              </a:rPr>
              <a:t> Scampia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6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63 M€</a:t>
            </a:r>
            <a:endParaRPr lang="it-IT" sz="6000" spc="-15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4900537" y="1392105"/>
            <a:ext cx="3259789" cy="1506316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Taverna del Ferro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6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65 M€</a:t>
            </a: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endParaRPr lang="it-IT" dirty="0"/>
          </a:p>
        </p:txBody>
      </p:sp>
      <p:pic>
        <p:nvPicPr>
          <p:cNvPr id="36" name="Segnaposto immagine 35" descr="Icona segno di spunta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380991"/>
            <a:ext cx="576000" cy="576000"/>
          </a:xfrm>
        </p:spPr>
      </p:pic>
      <p:pic>
        <p:nvPicPr>
          <p:cNvPr id="38" name="Segnaposto immagine 37" descr="Icona segno di spunta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78157" y="1380991"/>
            <a:ext cx="576000" cy="576000"/>
          </a:xfrm>
        </p:spPr>
      </p:pic>
      <p:pic>
        <p:nvPicPr>
          <p:cNvPr id="40" name="Segnaposto immagine 39" descr="Icona segno di spunta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15029" y="1380991"/>
            <a:ext cx="576000" cy="576000"/>
          </a:xfrm>
        </p:spPr>
      </p:pic>
      <p:pic>
        <p:nvPicPr>
          <p:cNvPr id="34" name="Segnaposto immagine 33" descr="Icona segno di spunta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72752" y="3088851"/>
            <a:ext cx="576000" cy="576000"/>
          </a:xfrm>
        </p:spPr>
      </p:pic>
      <p:pic>
        <p:nvPicPr>
          <p:cNvPr id="42" name="Segnaposto immagine 41" descr="Icona segno di spunta">
            <a:extLst>
              <a:ext uri="{FF2B5EF4-FFF2-40B4-BE49-F238E27FC236}">
                <a16:creationId xmlns:a16="http://schemas.microsoft.com/office/drawing/2014/main" id="{C9B2F2DF-F5C3-47DD-B3B0-43E328A2AAA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68636" y="3130677"/>
            <a:ext cx="576000" cy="576000"/>
          </a:xfrm>
        </p:spPr>
      </p:pic>
      <p:sp>
        <p:nvSpPr>
          <p:cNvPr id="24" name="oggetto 5" descr="Rettangolo beig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797946"/>
            <a:ext cx="360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pic>
        <p:nvPicPr>
          <p:cNvPr id="32" name="Segnaposto immagine 31" descr="Icona segno di spunta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82011" y="3122368"/>
            <a:ext cx="576000" cy="576000"/>
          </a:xfrm>
        </p:spPr>
      </p:pic>
      <p:sp>
        <p:nvSpPr>
          <p:cNvPr id="25" name="Titolo 2">
            <a:extLst>
              <a:ext uri="{FF2B5EF4-FFF2-40B4-BE49-F238E27FC236}">
                <a16:creationId xmlns:a16="http://schemas.microsoft.com/office/drawing/2014/main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19897"/>
            <a:ext cx="10419508" cy="847838"/>
          </a:xfrm>
        </p:spPr>
        <p:txBody>
          <a:bodyPr rtlCol="0">
            <a:normAutofit/>
          </a:bodyPr>
          <a:lstStyle/>
          <a:p>
            <a:r>
              <a:rPr lang="it-IT" sz="3000" dirty="0" smtClean="0"/>
              <a:t>MISSIONE 2: </a:t>
            </a:r>
            <a:r>
              <a:rPr lang="it" sz="2900" b="0" spc="-25" dirty="0">
                <a:solidFill>
                  <a:schemeClr val="accent6"/>
                </a:solidFill>
                <a:cs typeface="Arial"/>
              </a:rPr>
              <a:t>Equità, inclusione sociale e </a:t>
            </a:r>
            <a:r>
              <a:rPr lang="it" sz="2900" b="0" spc="-25" dirty="0" smtClean="0">
                <a:solidFill>
                  <a:schemeClr val="accent6"/>
                </a:solidFill>
                <a:cs typeface="Arial"/>
              </a:rPr>
              <a:t>territoriale </a:t>
            </a:r>
            <a:r>
              <a:rPr lang="it" b="0" spc="-25" dirty="0" smtClean="0">
                <a:solidFill>
                  <a:schemeClr val="accent6"/>
                </a:solidFill>
                <a:latin typeface="Arial "/>
                <a:cs typeface="Arial"/>
              </a:rPr>
              <a:t>[</a:t>
            </a:r>
            <a:r>
              <a:rPr lang="it" sz="2000" b="0" spc="-25" dirty="0" smtClean="0">
                <a:latin typeface="Arial "/>
                <a:cs typeface="Arial"/>
              </a:rPr>
              <a:t>630 M€</a:t>
            </a:r>
            <a:r>
              <a:rPr lang="it" b="0" spc="-25" dirty="0" smtClean="0">
                <a:solidFill>
                  <a:schemeClr val="accent6"/>
                </a:solidFill>
                <a:latin typeface="Arial "/>
                <a:cs typeface="Arial"/>
              </a:rPr>
              <a:t>]</a:t>
            </a:r>
            <a:endParaRPr lang="it-IT" dirty="0">
              <a:solidFill>
                <a:schemeClr val="accent6"/>
              </a:solidFill>
            </a:endParaRPr>
          </a:p>
        </p:txBody>
      </p:sp>
      <p:graphicFrame>
        <p:nvGraphicFramePr>
          <p:cNvPr id="26" name="Segnaposto contenuto 5" descr="Tabella">
            <a:extLst>
              <a:ext uri="{FF2B5EF4-FFF2-40B4-BE49-F238E27FC236}">
                <a16:creationId xmlns:a16="http://schemas.microsoft.com/office/drawing/2014/main" id="{4B0BCC78-A7E9-4210-BED1-FB0F136FA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353275"/>
              </p:ext>
            </p:extLst>
          </p:nvPr>
        </p:nvGraphicFramePr>
        <p:xfrm>
          <a:off x="1047529" y="4718832"/>
          <a:ext cx="8686336" cy="171196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314736">
                  <a:extLst>
                    <a:ext uri="{9D8B030D-6E8A-4147-A177-3AD203B41FA5}">
                      <a16:colId xmlns:a16="http://schemas.microsoft.com/office/drawing/2014/main" val="4134961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85564037"/>
                    </a:ext>
                  </a:extLst>
                </a:gridCol>
              </a:tblGrid>
              <a:tr h="308707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Piano E.R.P.  (1099 alloggi: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449 a Pianura,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400 a Soccavo, 250 a Chiaiano)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227,0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M€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84356"/>
                  </a:ext>
                </a:extLst>
              </a:tr>
              <a:tr h="298580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Riqualificazione del complesso di edilizia residenziale pubblica Taverna del Ferro</a:t>
                      </a:r>
                      <a:endParaRPr lang="it-IT" sz="1400" b="0" noProof="0" dirty="0" smtClean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65,0 M€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52476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RESTART SCAMPIA: il nuovo centro dell’area metropolitana</a:t>
                      </a:r>
                      <a:endParaRPr lang="it-IT" sz="1400" b="0" noProof="0" dirty="0" smtClean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63,0 M€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65872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Consolidamento, restauro e  riconfigurazione architettonica del Real Albergo dei Poveri a Napoli</a:t>
                      </a:r>
                      <a:endParaRPr lang="it-IT" sz="1400" b="0" noProof="0" dirty="0" smtClean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150,0 M€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5265811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Interventi integrati per un centro storico resiliente</a:t>
                      </a:r>
                      <a:endParaRPr lang="it-IT" sz="1400" b="0" noProof="0" dirty="0" smtClean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100,0 M€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156338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Interventi a tutela dei minori e degli anziani 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25,0 M€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3520282"/>
                  </a:ext>
                </a:extLst>
              </a:tr>
            </a:tbl>
          </a:graphicData>
        </a:graphic>
      </p:graphicFrame>
      <p:pic>
        <p:nvPicPr>
          <p:cNvPr id="27" name="Immagine 2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09" y="4908368"/>
            <a:ext cx="829984" cy="641163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08" y="5651598"/>
            <a:ext cx="829984" cy="793897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9653344" y="6514874"/>
            <a:ext cx="2306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 smtClean="0">
                <a:solidFill>
                  <a:schemeClr val="bg1"/>
                </a:solidFill>
                <a:latin typeface="+mj-lt"/>
              </a:rPr>
              <a:t>A cura della U.O.A. Attuazione delle Politiche di </a:t>
            </a:r>
            <a:r>
              <a:rPr lang="it-IT" sz="700" dirty="0" smtClean="0">
                <a:solidFill>
                  <a:schemeClr val="bg1"/>
                </a:solidFill>
                <a:latin typeface="+mj-lt"/>
              </a:rPr>
              <a:t>Coesione</a:t>
            </a:r>
          </a:p>
          <a:p>
            <a:pPr algn="r"/>
            <a:r>
              <a:rPr lang="it-IT" sz="700" dirty="0">
                <a:solidFill>
                  <a:schemeClr val="bg1"/>
                </a:solidFill>
                <a:latin typeface="+mj-lt"/>
              </a:rPr>
              <a:t>www.coesionenapoli.it</a:t>
            </a:r>
          </a:p>
          <a:p>
            <a:endParaRPr lang="it-I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8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immagine 20" descr="Due persone che si stringono la mano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ggetto 3" descr="Rettangolo blu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-9333"/>
            <a:ext cx="12189600" cy="6867333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3" name="Ovale 22" descr="Ovale beige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479503" y="1392105"/>
            <a:ext cx="3172398" cy="1528372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Sistemi Fognari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32 M€</a:t>
            </a:r>
            <a:endParaRPr lang="it-IT" sz="7000" spc="-15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843363" y="1404242"/>
            <a:ext cx="3148965" cy="1516236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Parco Urbano Lineare	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40 M</a:t>
            </a:r>
            <a:r>
              <a:rPr lang="it-IT" sz="7000" spc="-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€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it-IT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endParaRPr lang="it-IT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sz="1000" smtClean="0"/>
              <a:t>5</a:t>
            </a:fld>
            <a:endParaRPr lang="it-IT" sz="10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404242"/>
            <a:ext cx="3148965" cy="1516062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Sicurezza del territorio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40 M€</a:t>
            </a:r>
          </a:p>
          <a:p>
            <a:pPr marR="5080" rtl="0">
              <a:lnSpc>
                <a:spcPct val="120000"/>
              </a:lnSpc>
              <a:spcBef>
                <a:spcPts val="600"/>
              </a:spcBef>
            </a:pPr>
            <a:endParaRPr lang="it-IT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1348883" y="3014357"/>
            <a:ext cx="3259789" cy="1506316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Raccolta differenziata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2 M€</a:t>
            </a: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endParaRPr lang="it-IT" dirty="0"/>
          </a:p>
        </p:txBody>
      </p:sp>
      <p:pic>
        <p:nvPicPr>
          <p:cNvPr id="36" name="Segnaposto immagine 35" descr="Icona segno di spunta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380991"/>
            <a:ext cx="576000" cy="576000"/>
          </a:xfrm>
        </p:spPr>
      </p:pic>
      <p:pic>
        <p:nvPicPr>
          <p:cNvPr id="38" name="Segnaposto immagine 37" descr="Icona segno di spunta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78157" y="1380991"/>
            <a:ext cx="576000" cy="576000"/>
          </a:xfrm>
        </p:spPr>
      </p:pic>
      <p:pic>
        <p:nvPicPr>
          <p:cNvPr id="40" name="Segnaposto immagine 39" descr="Icona segno di spunta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15029" y="1380991"/>
            <a:ext cx="576000" cy="576000"/>
          </a:xfrm>
        </p:spPr>
      </p:pic>
      <p:pic>
        <p:nvPicPr>
          <p:cNvPr id="34" name="Segnaposto immagine 33" descr="Icona segno di spunta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86871" y="3027779"/>
            <a:ext cx="576000" cy="576000"/>
          </a:xfrm>
        </p:spPr>
      </p:pic>
      <p:sp>
        <p:nvSpPr>
          <p:cNvPr id="24" name="oggetto 5" descr="Rettangolo beig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797946"/>
            <a:ext cx="360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5" name="Titolo 2">
            <a:extLst>
              <a:ext uri="{FF2B5EF4-FFF2-40B4-BE49-F238E27FC236}">
                <a16:creationId xmlns:a16="http://schemas.microsoft.com/office/drawing/2014/main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19897"/>
            <a:ext cx="10419508" cy="847838"/>
          </a:xfrm>
        </p:spPr>
        <p:txBody>
          <a:bodyPr rtlCol="0">
            <a:normAutofit/>
          </a:bodyPr>
          <a:lstStyle/>
          <a:p>
            <a:pPr lvl="0"/>
            <a:r>
              <a:rPr lang="it-IT" sz="3000" dirty="0" smtClean="0"/>
              <a:t>MISSIONE 3: </a:t>
            </a:r>
            <a:r>
              <a:rPr lang="it" b="0" spc="-25" dirty="0">
                <a:solidFill>
                  <a:schemeClr val="accent6"/>
                </a:solidFill>
                <a:cs typeface="Arial"/>
              </a:rPr>
              <a:t>Rivoluzione verde e transizione </a:t>
            </a:r>
            <a:r>
              <a:rPr lang="it" b="0" spc="-25" dirty="0" smtClean="0">
                <a:solidFill>
                  <a:schemeClr val="accent6"/>
                </a:solidFill>
                <a:cs typeface="Arial"/>
              </a:rPr>
              <a:t>ecologica</a:t>
            </a:r>
            <a:r>
              <a:rPr lang="en-US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it" b="0" spc="-25" dirty="0" smtClean="0">
                <a:solidFill>
                  <a:schemeClr val="accent6"/>
                </a:solidFill>
                <a:latin typeface="Arial "/>
                <a:cs typeface="Arial"/>
              </a:rPr>
              <a:t>[</a:t>
            </a:r>
            <a:r>
              <a:rPr lang="it" sz="2000" b="0" spc="-25" dirty="0" smtClean="0">
                <a:latin typeface="Arial "/>
                <a:cs typeface="Arial"/>
              </a:rPr>
              <a:t>114 M€</a:t>
            </a:r>
            <a:r>
              <a:rPr lang="it" b="0" spc="-25" dirty="0" smtClean="0">
                <a:solidFill>
                  <a:schemeClr val="accent6"/>
                </a:solidFill>
                <a:latin typeface="Arial "/>
                <a:cs typeface="Arial"/>
              </a:rPr>
              <a:t>]</a:t>
            </a:r>
            <a:endParaRPr lang="it-IT" dirty="0">
              <a:solidFill>
                <a:schemeClr val="accent6"/>
              </a:solidFill>
            </a:endParaRPr>
          </a:p>
        </p:txBody>
      </p:sp>
      <p:graphicFrame>
        <p:nvGraphicFramePr>
          <p:cNvPr id="26" name="Segnaposto contenuto 5" descr="Tabella">
            <a:extLst>
              <a:ext uri="{FF2B5EF4-FFF2-40B4-BE49-F238E27FC236}">
                <a16:creationId xmlns:a16="http://schemas.microsoft.com/office/drawing/2014/main" id="{4B0BCC78-A7E9-4210-BED1-FB0F136FA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740712"/>
              </p:ext>
            </p:extLst>
          </p:nvPr>
        </p:nvGraphicFramePr>
        <p:xfrm>
          <a:off x="1047529" y="4600086"/>
          <a:ext cx="8686336" cy="201054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314736">
                  <a:extLst>
                    <a:ext uri="{9D8B030D-6E8A-4147-A177-3AD203B41FA5}">
                      <a16:colId xmlns:a16="http://schemas.microsoft.com/office/drawing/2014/main" val="4134961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85564037"/>
                    </a:ext>
                  </a:extLst>
                </a:gridCol>
              </a:tblGrid>
              <a:tr h="308707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Schema di drenaggio urbano e sistemazione idrogeologica dei versanti della Contrada Pisani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40,0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M€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84356"/>
                  </a:ext>
                </a:extLst>
              </a:tr>
              <a:tr h="298580"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kern="1200" noProof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Parco Urbano Lineare</a:t>
                      </a:r>
                      <a:endParaRPr lang="it-IT" sz="1400" b="0" kern="1200" noProof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40,0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7442872"/>
                  </a:ext>
                </a:extLst>
              </a:tr>
              <a:tr h="298580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Completamento dell'emissario in Galleria della Conca di Agnano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14,0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9552476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Intervento di adeguamento del collettore Arena S. Antonio in ambito dell'area P.R.U. di Soccavo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8,0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65872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Riassetto idrogeologico e adeguamento rete fognaria area di Fuorigrotta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5,0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5265811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Lavori di realizzazione di un manufatto fognario lungo via G. Gigante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5,0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156338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Impianti di compostaggio di comunità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2,0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3520282"/>
                  </a:ext>
                </a:extLst>
              </a:tr>
            </a:tbl>
          </a:graphicData>
        </a:graphic>
      </p:graphicFrame>
      <p:pic>
        <p:nvPicPr>
          <p:cNvPr id="27" name="Immagin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09" y="4908368"/>
            <a:ext cx="829984" cy="641163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08" y="5651598"/>
            <a:ext cx="829984" cy="79389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9653344" y="6551157"/>
            <a:ext cx="2306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 smtClean="0">
                <a:solidFill>
                  <a:schemeClr val="bg1"/>
                </a:solidFill>
                <a:latin typeface="+mj-lt"/>
              </a:rPr>
              <a:t>A cura della U.O.A. Attuazione delle Politiche di </a:t>
            </a:r>
            <a:r>
              <a:rPr lang="it-IT" sz="700" dirty="0" smtClean="0">
                <a:solidFill>
                  <a:schemeClr val="bg1"/>
                </a:solidFill>
                <a:latin typeface="+mj-lt"/>
              </a:rPr>
              <a:t>Coesione</a:t>
            </a:r>
          </a:p>
          <a:p>
            <a:pPr algn="r"/>
            <a:r>
              <a:rPr lang="it-IT" sz="700" dirty="0">
                <a:solidFill>
                  <a:schemeClr val="bg1"/>
                </a:solidFill>
                <a:latin typeface="+mj-lt"/>
              </a:rPr>
              <a:t>www.coesionenapoli.it</a:t>
            </a:r>
          </a:p>
          <a:p>
            <a:endParaRPr lang="it-I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77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immagine 20" descr="Due persone che si stringono la mano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ggetto 3" descr="Rettangolo blu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-9333"/>
            <a:ext cx="12189600" cy="6867333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3" name="Ovale 22" descr="Ovale beige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908678" y="2066716"/>
            <a:ext cx="3148965" cy="1516236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Servizi di connettività 	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5 M</a:t>
            </a:r>
            <a:r>
              <a:rPr lang="it-IT" sz="7000" spc="-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€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it-IT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endParaRPr lang="it-IT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sz="1000" smtClean="0"/>
              <a:t>6</a:t>
            </a:fld>
            <a:endParaRPr lang="it-IT" sz="10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402391" y="2066716"/>
            <a:ext cx="3148965" cy="1516062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 smtClean="0">
                <a:solidFill>
                  <a:schemeClr val="accent6"/>
                </a:solidFill>
              </a:rPr>
              <a:t>Fibra ottica di proprietà	</a:t>
            </a:r>
          </a:p>
          <a:p>
            <a:pPr marR="5080" rtl="0">
              <a:lnSpc>
                <a:spcPct val="100000"/>
              </a:lnSpc>
              <a:spcBef>
                <a:spcPts val="600"/>
              </a:spcBef>
            </a:pPr>
            <a:r>
              <a:rPr lang="it-IT" sz="7000" spc="-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28 M€</a:t>
            </a:r>
          </a:p>
          <a:p>
            <a:pPr marR="5080" rtl="0">
              <a:lnSpc>
                <a:spcPct val="120000"/>
              </a:lnSpc>
              <a:spcBef>
                <a:spcPts val="600"/>
              </a:spcBef>
            </a:pPr>
            <a:endParaRPr lang="it-IT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36" name="Segnaposto immagine 35" descr="Icona segno di spunta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903515" y="2043465"/>
            <a:ext cx="576000" cy="576000"/>
          </a:xfrm>
        </p:spPr>
      </p:pic>
      <p:pic>
        <p:nvPicPr>
          <p:cNvPr id="38" name="Segnaposto immagine 37" descr="Icona segno di spunta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443472" y="2043465"/>
            <a:ext cx="576000" cy="576000"/>
          </a:xfrm>
        </p:spPr>
      </p:pic>
      <p:sp>
        <p:nvSpPr>
          <p:cNvPr id="24" name="oggetto 5" descr="Rettangolo beig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797946"/>
            <a:ext cx="360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5" name="Titolo 2">
            <a:extLst>
              <a:ext uri="{FF2B5EF4-FFF2-40B4-BE49-F238E27FC236}">
                <a16:creationId xmlns:a16="http://schemas.microsoft.com/office/drawing/2014/main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2" y="19897"/>
            <a:ext cx="10419508" cy="847838"/>
          </a:xfrm>
        </p:spPr>
        <p:txBody>
          <a:bodyPr rtlCol="0">
            <a:normAutofit/>
          </a:bodyPr>
          <a:lstStyle/>
          <a:p>
            <a:pPr lvl="0"/>
            <a:r>
              <a:rPr lang="it-IT" sz="3000" dirty="0" smtClean="0"/>
              <a:t>MISSIONE 4: </a:t>
            </a:r>
            <a:r>
              <a:rPr lang="it-IT" b="0" spc="-25" dirty="0" smtClean="0">
                <a:solidFill>
                  <a:schemeClr val="accent6"/>
                </a:solidFill>
                <a:cs typeface="Arial"/>
              </a:rPr>
              <a:t>Digitalizzazione e Innovazione </a:t>
            </a:r>
            <a:r>
              <a:rPr lang="it" b="0" spc="-25" dirty="0" smtClean="0">
                <a:solidFill>
                  <a:schemeClr val="accent6"/>
                </a:solidFill>
                <a:latin typeface="Arial "/>
                <a:cs typeface="Arial"/>
              </a:rPr>
              <a:t>[</a:t>
            </a:r>
            <a:r>
              <a:rPr lang="it" sz="2000" b="0" spc="-25" dirty="0" smtClean="0">
                <a:latin typeface="Arial "/>
                <a:cs typeface="Arial"/>
              </a:rPr>
              <a:t>33 M€</a:t>
            </a:r>
            <a:r>
              <a:rPr lang="it" b="0" spc="-25" dirty="0" smtClean="0">
                <a:solidFill>
                  <a:schemeClr val="accent6"/>
                </a:solidFill>
                <a:latin typeface="Arial "/>
                <a:cs typeface="Arial"/>
              </a:rPr>
              <a:t>]</a:t>
            </a:r>
            <a:endParaRPr lang="it-IT" dirty="0">
              <a:solidFill>
                <a:schemeClr val="accent6"/>
              </a:solidFill>
            </a:endParaRPr>
          </a:p>
        </p:txBody>
      </p:sp>
      <p:graphicFrame>
        <p:nvGraphicFramePr>
          <p:cNvPr id="26" name="Segnaposto contenuto 5" descr="Tabella">
            <a:extLst>
              <a:ext uri="{FF2B5EF4-FFF2-40B4-BE49-F238E27FC236}">
                <a16:creationId xmlns:a16="http://schemas.microsoft.com/office/drawing/2014/main" id="{4B0BCC78-A7E9-4210-BED1-FB0F136FA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388422"/>
              </p:ext>
            </p:extLst>
          </p:nvPr>
        </p:nvGraphicFramePr>
        <p:xfrm>
          <a:off x="929705" y="4942244"/>
          <a:ext cx="8686336" cy="60728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620610">
                  <a:extLst>
                    <a:ext uri="{9D8B030D-6E8A-4147-A177-3AD203B41FA5}">
                      <a16:colId xmlns:a16="http://schemas.microsoft.com/office/drawing/2014/main" val="413496124"/>
                    </a:ext>
                  </a:extLst>
                </a:gridCol>
                <a:gridCol w="1065726">
                  <a:extLst>
                    <a:ext uri="{9D8B030D-6E8A-4147-A177-3AD203B41FA5}">
                      <a16:colId xmlns:a16="http://schemas.microsoft.com/office/drawing/2014/main" val="2785564037"/>
                    </a:ext>
                  </a:extLst>
                </a:gridCol>
              </a:tblGrid>
              <a:tr h="308707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Servizi di Connettività e Sicurezza per le sedi comunali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5,0</a:t>
                      </a:r>
                      <a:r>
                        <a:rPr lang="it-IT" sz="1400" b="0" baseline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M€</a:t>
                      </a:r>
                      <a:endParaRPr lang="it-IT" sz="1400" b="0" noProof="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84356"/>
                  </a:ext>
                </a:extLst>
              </a:tr>
              <a:tr h="298580"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kern="1200" noProof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PARTENOCELER – Realizzazione di una rete in fibra ottica ultraveloce di proprietà esclusiva dell’Ente</a:t>
                      </a:r>
                      <a:endParaRPr lang="it-IT" sz="1400" b="0" kern="1200" noProof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28,0 M€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7442872"/>
                  </a:ext>
                </a:extLst>
              </a:tr>
            </a:tbl>
          </a:graphicData>
        </a:graphic>
      </p:graphicFrame>
      <p:pic>
        <p:nvPicPr>
          <p:cNvPr id="27" name="Immagine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09" y="4908368"/>
            <a:ext cx="829984" cy="641163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08" y="5651598"/>
            <a:ext cx="829984" cy="793897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653344" y="6539474"/>
            <a:ext cx="2306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 smtClean="0">
                <a:solidFill>
                  <a:schemeClr val="bg1"/>
                </a:solidFill>
                <a:latin typeface="+mj-lt"/>
              </a:rPr>
              <a:t>A cura della U.O.A. Attuazione delle Politiche di </a:t>
            </a:r>
            <a:r>
              <a:rPr lang="it-IT" sz="700" dirty="0" smtClean="0">
                <a:solidFill>
                  <a:schemeClr val="bg1"/>
                </a:solidFill>
                <a:latin typeface="+mj-lt"/>
              </a:rPr>
              <a:t>Coesione</a:t>
            </a:r>
          </a:p>
          <a:p>
            <a:pPr algn="r"/>
            <a:r>
              <a:rPr lang="it-IT" sz="700" dirty="0">
                <a:solidFill>
                  <a:schemeClr val="bg1"/>
                </a:solidFill>
                <a:latin typeface="+mj-lt"/>
              </a:rPr>
              <a:t>www.coesionenapoli.it</a:t>
            </a:r>
          </a:p>
          <a:p>
            <a:pPr algn="r"/>
            <a:endParaRPr lang="it-I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0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getto 6" descr="Rettangolo beig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2700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5000" dirty="0" smtClean="0">
                <a:solidFill>
                  <a:schemeClr val="bg1"/>
                </a:solidFill>
              </a:rPr>
              <a:t>GRAZIE!</a:t>
            </a:r>
            <a:endParaRPr lang="it-IT" sz="5000" dirty="0"/>
          </a:p>
        </p:txBody>
      </p:sp>
      <p:pic>
        <p:nvPicPr>
          <p:cNvPr id="11" name="Elemento grafico 10" descr="Icona persona">
            <a:extLst>
              <a:ext uri="{FF2B5EF4-FFF2-40B4-BE49-F238E27FC236}">
                <a16:creationId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12" name="Elemento grafico 11" descr="Icona posta elettronica">
            <a:extLst>
              <a:ext uri="{FF2B5EF4-FFF2-40B4-BE49-F238E27FC236}">
                <a16:creationId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5237" y="3965704"/>
            <a:ext cx="342900" cy="342900"/>
          </a:xfrm>
          <a:prstGeom prst="rect">
            <a:avLst/>
          </a:prstGeom>
        </p:spPr>
      </p:pic>
      <p:pic>
        <p:nvPicPr>
          <p:cNvPr id="13" name="Elemento grafico 12" descr="Icona telefono">
            <a:extLst>
              <a:ext uri="{FF2B5EF4-FFF2-40B4-BE49-F238E27FC236}">
                <a16:creationId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5237" y="4451380"/>
            <a:ext cx="342900" cy="3429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-1" y="1596093"/>
            <a:ext cx="12191999" cy="388554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ggetto 3" descr="Persone con documenti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2" y="1596094"/>
            <a:ext cx="12189460" cy="388554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795180" y="657511"/>
            <a:ext cx="8335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+mj-lt"/>
              </a:rPr>
              <a:t>N</a:t>
            </a:r>
            <a:r>
              <a:rPr lang="en-US" sz="4000" dirty="0">
                <a:solidFill>
                  <a:srgbClr val="0090A2"/>
                </a:solidFill>
                <a:latin typeface="+mj-lt"/>
              </a:rPr>
              <a:t>ational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R</a:t>
            </a:r>
            <a:r>
              <a:rPr lang="en-US" sz="4000" dirty="0">
                <a:solidFill>
                  <a:srgbClr val="0090A2"/>
                </a:solidFill>
                <a:latin typeface="+mj-lt"/>
              </a:rPr>
              <a:t>ecovery and 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R</a:t>
            </a:r>
            <a:r>
              <a:rPr lang="en-US" sz="4000" dirty="0">
                <a:solidFill>
                  <a:srgbClr val="0090A2"/>
                </a:solidFill>
                <a:latin typeface="+mj-lt"/>
              </a:rPr>
              <a:t>esilience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P</a:t>
            </a:r>
            <a:r>
              <a:rPr lang="en-US" sz="4000" dirty="0" smtClean="0">
                <a:solidFill>
                  <a:srgbClr val="0090A2"/>
                </a:solidFill>
                <a:latin typeface="+mj-lt"/>
              </a:rPr>
              <a:t>lan</a:t>
            </a:r>
            <a:endParaRPr lang="it-IT" sz="4000" dirty="0">
              <a:solidFill>
                <a:srgbClr val="0090A2"/>
              </a:solidFill>
              <a:latin typeface="+mj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9" y="443981"/>
            <a:ext cx="896533" cy="846557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840885" y="3965704"/>
            <a:ext cx="22445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+mj-lt"/>
              </a:rPr>
              <a:t>Grazie</a:t>
            </a:r>
            <a:endParaRPr lang="it-IT" sz="6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77" y="6135737"/>
            <a:ext cx="523702" cy="284484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403088" y="6442502"/>
            <a:ext cx="3383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 smtClean="0">
                <a:solidFill>
                  <a:srgbClr val="0070C0"/>
                </a:solidFill>
                <a:latin typeface="+mj-lt"/>
              </a:rPr>
              <a:t>A cura della U.O.A. Attuazione delle Politiche di </a:t>
            </a:r>
            <a:r>
              <a:rPr lang="it-IT" sz="800" dirty="0" smtClean="0">
                <a:solidFill>
                  <a:srgbClr val="0070C0"/>
                </a:solidFill>
                <a:latin typeface="+mj-lt"/>
              </a:rPr>
              <a:t>Coesione</a:t>
            </a:r>
          </a:p>
          <a:p>
            <a:pPr algn="ctr"/>
            <a:r>
              <a:rPr lang="it-IT" sz="800" dirty="0">
                <a:solidFill>
                  <a:srgbClr val="0070C0"/>
                </a:solidFill>
                <a:latin typeface="+mj-lt"/>
              </a:rPr>
              <a:t>www.coesionenapoli.it</a:t>
            </a:r>
          </a:p>
          <a:p>
            <a:endParaRPr lang="it-IT" sz="7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458_TF23188392.potx" id="{47CFB603-F082-4F8D-A878-6C81EC5C02FE}" vid="{C3BD1E96-84C1-4E8F-975A-DD4B4CBF0E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1946EF-A3EA-4ECB-8D9A-56C36FFF4075}">
  <ds:schemaRefs>
    <ds:schemaRef ds:uri="http://schemas.microsoft.com/office/2006/documentManagement/types"/>
    <ds:schemaRef ds:uri="http://purl.org/dc/dcmitype/"/>
    <ds:schemaRef ds:uri="71af3243-3dd4-4a8d-8c0d-dd76da1f02a5"/>
    <ds:schemaRef ds:uri="http://purl.org/dc/terms/"/>
    <ds:schemaRef ds:uri="16c05727-aa75-4e4a-9b5f-8a80a1165891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servizi professionali</Template>
  <TotalTime>0</TotalTime>
  <Words>577</Words>
  <Application>Microsoft Office PowerPoint</Application>
  <PresentationFormat>Widescreen</PresentationFormat>
  <Paragraphs>123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Arial </vt:lpstr>
      <vt:lpstr>Calibri</vt:lpstr>
      <vt:lpstr>Gill Sans MT</vt:lpstr>
      <vt:lpstr>Tema di Office</vt:lpstr>
      <vt:lpstr>NEXT GENERATION EU National Recovery and Resilience Plan</vt:lpstr>
      <vt:lpstr>Le 4 Missioni …</vt:lpstr>
      <vt:lpstr>MISSIONE 1: Infrastrutture per la mobilità [753 M€]</vt:lpstr>
      <vt:lpstr>MISSIONE 2: Equità, inclusione sociale e territoriale [630 M€]</vt:lpstr>
      <vt:lpstr>MISSIONE 3: Rivoluzione verde e transizione ecologica [114 M€]</vt:lpstr>
      <vt:lpstr>MISSIONE 4: Digitalizzazione e Innovazione [33 M€]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2021-04-10T13:36:07Z</dcterms:created>
  <dcterms:modified xsi:type="dcterms:W3CDTF">2021-04-14T17:18:06Z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